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9" r:id="rId9"/>
    <p:sldId id="271" r:id="rId10"/>
    <p:sldId id="268" r:id="rId11"/>
    <p:sldId id="270" r:id="rId12"/>
    <p:sldId id="27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CB2E8-7398-438A-BEDF-9A3BB640D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D562FA-AEE0-48B3-8F92-1CB492F67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8AEC49-D50E-425E-B201-7A165E0D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17A68F-5C52-4406-B996-F7221AC0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056F64-950F-4789-946D-AAECA859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5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BDCEE-CDB4-4FD3-B0E1-FA763FF1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8AB6B6-703D-4BAB-B7D1-47B819BA1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7AE3B-A6D5-476C-A512-5E312896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E053A3-953A-4B68-82D5-1B555A22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1DBC29-FBB8-4AE2-B275-B21B67E2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27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B75D2B-1C8F-4EEC-B116-19DBA64A1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AB02D1-C9EE-45B8-A3A5-3A9CBDC10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2F502C-8E80-4358-995A-E97EB3FB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E9A4C4-EF82-4CCA-A1EF-2914FE3F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C0A154-2380-4D4B-9D68-B2141226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4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65AA9-224F-4095-B730-50AF42F6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323825-CD5A-4D0D-B9D1-4C9E2B1DE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00DAE3-CD08-45DC-A1BB-11F7DE1B2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125B1-B5DB-4AF6-871D-4C22AF5A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E5F836-B8D7-4187-BDFF-B361948E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91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1E4FA-EF3A-41CC-A4AE-C697C28D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765731-AABD-48CC-9EC0-51CE8798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B28F22-96B1-41D9-9810-3433D339E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764D8A-8BFA-404C-A220-A24670CC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03D8A-3A0D-40F8-B456-DB41AF82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67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394A9-CC78-4C11-956F-B1F37C97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AA9C4C-7833-4228-B49C-FC5B49EE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01389B-8321-4EC2-9853-0ABA45686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E5A974-F2B9-4DBE-8070-721EB35F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621B5-3CB0-4E41-B347-A7CD1A65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DA975E-E447-4AAC-BE8A-89D79277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97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BCF8C-635C-4B2D-ADE5-869C9DA7E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7C59F1-994F-4C96-91AA-0F317F359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F60001-9473-41A9-BEB6-B3C603FFD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12BAF5-E601-4004-A3B6-96759A60A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251BBF-B9A3-4E85-8622-2C21429AA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5879E1-468C-4B06-B874-BEC72F7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25017A-5960-4009-B84F-0DD6378A8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8295E28-04BD-4919-93CF-E8D83F3F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72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418C9-6C7A-4B7D-BC19-9EA6A9A8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26743-C65A-4633-9C41-A88B3179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C8192E-6CD7-40FF-9DD8-29A38D4B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7D0AA83-CC97-4E4E-BFDF-D76E4EFE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30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E61A5B-C89A-4D4F-8678-72A0F93D6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1ED6D7-08E4-41AC-8BAD-AB924472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359240-020D-482D-A971-E021B0E4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58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36B8D-73EE-4461-883F-BBE97AAA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0CF4E8-D8C3-47CC-B1DA-47257A98E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DAFB3-3E6F-4BB1-8B2C-2332329D0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279ABA-C08D-4B06-8799-845EC8C89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B7424A-86A6-4A68-A27D-8EFD56C3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AF1203-25F0-4AF2-9BFB-18757B94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081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DCC31-7B5F-4F16-9140-5B0D7F223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22EBEB-9F9B-4CB6-A663-C339842A3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608FEC-05EE-4EEA-97D0-0E43D1C4F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682071-3D04-467A-844D-6C35E2E1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B69838-E450-4DAB-ABF1-25FBC5163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D1E3FA-B155-4110-880D-D7622265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99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217A49-6FC7-49DA-B500-6FADDBD8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D4EB15-8EA5-4DAB-A1B1-3BA80ED7F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AF118-05F1-4C07-B863-EB88FD503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DABDB-D70A-41C6-AEAC-B7AF39F18EFF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55D5C2-DB0D-47B9-9F28-103C7B509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2B6B80-798A-4B62-B754-E2FB4DE0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F3A0F-7B63-4B1D-A768-FFA2F8849CC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01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velapp.com/dec4db4/screen/6586040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29DCA7-EA47-4E4A-8E54-708AF2832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31" y="2688105"/>
            <a:ext cx="4729546" cy="14817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26E5D3-CCB8-4D1E-867D-B0CE7A4401CF}"/>
              </a:ext>
            </a:extLst>
          </p:cNvPr>
          <p:cNvSpPr txBox="1"/>
          <p:nvPr/>
        </p:nvSpPr>
        <p:spPr>
          <a:xfrm>
            <a:off x="6342743" y="4059083"/>
            <a:ext cx="472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Acreditamos que sua vida é o nosso maior bem  </a:t>
            </a:r>
            <a:endParaRPr lang="pt-BR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35B0A168-F737-4E79-987A-CAD5256AAE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4" y="1786242"/>
            <a:ext cx="5516627" cy="37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C659981-7305-447D-A26D-BD831549010F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ROADMAP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4A8B3B-8091-4A99-8253-0D580C6D291E}"/>
              </a:ext>
            </a:extLst>
          </p:cNvPr>
          <p:cNvSpPr txBox="1"/>
          <p:nvPr/>
        </p:nvSpPr>
        <p:spPr>
          <a:xfrm>
            <a:off x="398585" y="1649679"/>
            <a:ext cx="81777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MVP1</a:t>
            </a:r>
            <a:endParaRPr lang="pt-BR" dirty="0"/>
          </a:p>
          <a:p>
            <a:r>
              <a:rPr lang="pt-BR" dirty="0"/>
              <a:t>Tela de Cadastro completo (Nome, Endereço, Convenio Medico, Doenças hereditárias, medicamento continuo, alergia a medicamentos...)</a:t>
            </a:r>
          </a:p>
          <a:p>
            <a:r>
              <a:rPr lang="pt-BR" dirty="0"/>
              <a:t>Serviço referente a PRONTO SOCORRO disponível</a:t>
            </a:r>
          </a:p>
          <a:p>
            <a:r>
              <a:rPr lang="pt-BR" dirty="0"/>
              <a:t>Especialidade medica disponível</a:t>
            </a:r>
          </a:p>
          <a:p>
            <a:r>
              <a:rPr lang="pt-BR" dirty="0"/>
              <a:t>Lista de hospitais da rede do convenio</a:t>
            </a:r>
          </a:p>
          <a:p>
            <a:r>
              <a:rPr lang="pt-BR" dirty="0"/>
              <a:t>Credenciar o app aos hospitais</a:t>
            </a:r>
          </a:p>
          <a:p>
            <a:r>
              <a:rPr lang="pt-BR" dirty="0"/>
              <a:t>Credenciar o app aos convênios</a:t>
            </a:r>
          </a:p>
          <a:p>
            <a:r>
              <a:rPr lang="pt-BR" dirty="0"/>
              <a:t>Paciente seleciona o hospital desejado e aparece o endereço do mesmo para se deslocar até o local.</a:t>
            </a:r>
          </a:p>
          <a:p>
            <a:r>
              <a:rPr lang="pt-BR" dirty="0"/>
              <a:t>Demonstração de tempo médio de espera no Pronto socorro dos hospitais.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MVP2</a:t>
            </a:r>
            <a:endParaRPr lang="pt-BR" dirty="0"/>
          </a:p>
          <a:p>
            <a:r>
              <a:rPr lang="pt-BR" dirty="0"/>
              <a:t>Mapa (Geolocalização) ao selecionar o hospital desejado e demonstra o tempo e distância do deslocamento.</a:t>
            </a:r>
          </a:p>
          <a:p>
            <a:r>
              <a:rPr lang="pt-BR" dirty="0" err="1"/>
              <a:t>Pré</a:t>
            </a:r>
            <a:r>
              <a:rPr lang="pt-BR" dirty="0"/>
              <a:t>-cadastro, trocar informações com a rede do hospital selecionado e realizar o </a:t>
            </a:r>
            <a:r>
              <a:rPr lang="pt-BR" dirty="0" err="1"/>
              <a:t>pré</a:t>
            </a:r>
            <a:r>
              <a:rPr lang="pt-BR" dirty="0"/>
              <a:t>-cadastro.</a:t>
            </a:r>
          </a:p>
          <a:p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145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9B84A3-667A-4B75-91B1-A275080DD7CC}"/>
              </a:ext>
            </a:extLst>
          </p:cNvPr>
          <p:cNvSpPr/>
          <p:nvPr/>
        </p:nvSpPr>
        <p:spPr>
          <a:xfrm>
            <a:off x="358140" y="1678319"/>
            <a:ext cx="82524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MVP3</a:t>
            </a:r>
            <a:endParaRPr lang="pt-BR" dirty="0"/>
          </a:p>
          <a:p>
            <a:r>
              <a:rPr lang="pt-BR" dirty="0"/>
              <a:t>Após selecionar o serviço, abre-se a lista dos hospitais da rede do convênio demonstrando e é possível solicitar o veículo para deslocamento.</a:t>
            </a:r>
          </a:p>
          <a:p>
            <a:r>
              <a:rPr lang="pt-BR" dirty="0"/>
              <a:t>Criação da rede de serviço de transporte.</a:t>
            </a:r>
          </a:p>
          <a:p>
            <a:r>
              <a:rPr lang="pt-BR" b="1" dirty="0"/>
              <a:t> </a:t>
            </a:r>
            <a:endParaRPr lang="pt-BR" dirty="0"/>
          </a:p>
          <a:p>
            <a:r>
              <a:rPr lang="pt-BR" b="1" dirty="0"/>
              <a:t>MVP4</a:t>
            </a:r>
            <a:endParaRPr lang="pt-BR" dirty="0"/>
          </a:p>
          <a:p>
            <a:r>
              <a:rPr lang="pt-BR" dirty="0"/>
              <a:t>Rede de laboratórios cadastrados para exames.</a:t>
            </a:r>
          </a:p>
          <a:p>
            <a:r>
              <a:rPr lang="pt-BR" dirty="0"/>
              <a:t>Habilitar serviço de marcação de exames e resultados.</a:t>
            </a:r>
          </a:p>
          <a:p>
            <a:r>
              <a:rPr lang="pt-BR" dirty="0"/>
              <a:t> </a:t>
            </a:r>
          </a:p>
          <a:p>
            <a:r>
              <a:rPr lang="pt-BR" b="1" dirty="0"/>
              <a:t>MVP5</a:t>
            </a:r>
            <a:endParaRPr lang="pt-BR" dirty="0"/>
          </a:p>
          <a:p>
            <a:r>
              <a:rPr lang="pt-BR" dirty="0"/>
              <a:t>Consumo dos dados dos prontuário do médico referente ao paciente (</a:t>
            </a:r>
            <a:r>
              <a:rPr lang="pt-BR" dirty="0" err="1"/>
              <a:t>GoCare</a:t>
            </a:r>
            <a:r>
              <a:rPr lang="pt-BR" dirty="0"/>
              <a:t>).</a:t>
            </a:r>
          </a:p>
          <a:p>
            <a:r>
              <a:rPr lang="pt-BR" i="1" dirty="0"/>
              <a:t>                </a:t>
            </a:r>
            <a:r>
              <a:rPr lang="pt-BR" i="1" u="sng" dirty="0"/>
              <a:t>Objetivo:</a:t>
            </a:r>
            <a:r>
              <a:rPr lang="pt-BR" i="1" dirty="0"/>
              <a:t> Identificar novos serviços a ser oferecidos ao paciente (Realização de exames, compra de medicamento).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CA18AC-BAD1-40D9-9D08-D9A7D6684A08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ROADMAP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0291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C606DF3-33AD-4850-B5BB-0A5C959D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" y="1308428"/>
            <a:ext cx="8935720" cy="41598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CA18AC-BAD1-40D9-9D08-D9A7D6684A08}"/>
              </a:ext>
            </a:extLst>
          </p:cNvPr>
          <p:cNvSpPr txBox="1"/>
          <p:nvPr/>
        </p:nvSpPr>
        <p:spPr>
          <a:xfrm>
            <a:off x="3271520" y="2027522"/>
            <a:ext cx="2824480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OBRIGADO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50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667FF3-E045-4486-A9E8-753C9C6DDE72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F841D2-15E7-49E5-B20F-77D9E566F3DC}"/>
              </a:ext>
            </a:extLst>
          </p:cNvPr>
          <p:cNvSpPr txBox="1"/>
          <p:nvPr/>
        </p:nvSpPr>
        <p:spPr>
          <a:xfrm>
            <a:off x="745589" y="1953127"/>
            <a:ext cx="6858708" cy="4532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Carência</a:t>
            </a:r>
            <a:r>
              <a:rPr lang="en-US" sz="2000" dirty="0"/>
              <a:t> de </a:t>
            </a:r>
            <a:r>
              <a:rPr lang="en-US" sz="2000" dirty="0" err="1"/>
              <a:t>plataforma</a:t>
            </a:r>
            <a:r>
              <a:rPr lang="en-US" sz="2000" dirty="0"/>
              <a:t> digital </a:t>
            </a:r>
            <a:r>
              <a:rPr lang="en-US" sz="2000" dirty="0" err="1"/>
              <a:t>integrando</a:t>
            </a:r>
            <a:r>
              <a:rPr lang="en-US" sz="2000" dirty="0"/>
              <a:t> </a:t>
            </a:r>
            <a:r>
              <a:rPr lang="en-US" sz="2000" dirty="0" err="1"/>
              <a:t>sistemas</a:t>
            </a:r>
            <a:r>
              <a:rPr lang="en-US" sz="2000" dirty="0"/>
              <a:t> dos </a:t>
            </a:r>
            <a:r>
              <a:rPr lang="en-US" sz="2000" dirty="0" err="1"/>
              <a:t>hospitais</a:t>
            </a:r>
            <a:r>
              <a:rPr lang="en-US" sz="2000" dirty="0"/>
              <a:t> e </a:t>
            </a:r>
            <a:r>
              <a:rPr lang="en-US" sz="2000" dirty="0" err="1"/>
              <a:t>laboratórios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usuários</a:t>
            </a:r>
            <a:r>
              <a:rPr lang="en-US" sz="2000" dirty="0"/>
              <a:t> (</a:t>
            </a:r>
            <a:r>
              <a:rPr lang="en-US" sz="2000" dirty="0" err="1"/>
              <a:t>pacientes</a:t>
            </a:r>
            <a:r>
              <a:rPr lang="en-US" sz="2000" dirty="0"/>
              <a:t>);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Demora</a:t>
            </a:r>
            <a:r>
              <a:rPr lang="en-US" sz="2000" dirty="0"/>
              <a:t> no </a:t>
            </a:r>
            <a:r>
              <a:rPr lang="en-US" sz="2000" dirty="0" err="1"/>
              <a:t>atendimento</a:t>
            </a:r>
            <a:r>
              <a:rPr lang="en-US" sz="2000" dirty="0"/>
              <a:t> </a:t>
            </a:r>
            <a:r>
              <a:rPr lang="en-US" sz="2000" dirty="0" err="1"/>
              <a:t>médico</a:t>
            </a:r>
            <a:r>
              <a:rPr lang="en-US" sz="2000" dirty="0"/>
              <a:t> </a:t>
            </a:r>
            <a:r>
              <a:rPr lang="en-US" sz="2000" dirty="0" err="1"/>
              <a:t>devido</a:t>
            </a:r>
            <a:r>
              <a:rPr lang="en-US" sz="2000" dirty="0"/>
              <a:t> a </a:t>
            </a:r>
            <a:r>
              <a:rPr lang="en-US" sz="2000" dirty="0" err="1"/>
              <a:t>avaliações</a:t>
            </a:r>
            <a:r>
              <a:rPr lang="en-US" sz="2000" dirty="0"/>
              <a:t> </a:t>
            </a:r>
            <a:r>
              <a:rPr lang="en-US" sz="2000" dirty="0" err="1"/>
              <a:t>prévias</a:t>
            </a:r>
            <a:r>
              <a:rPr lang="en-US" sz="2000" dirty="0"/>
              <a:t> (</a:t>
            </a:r>
            <a:r>
              <a:rPr lang="en-US" sz="2000" dirty="0" err="1"/>
              <a:t>triagem</a:t>
            </a:r>
            <a:r>
              <a:rPr lang="en-US" sz="2000" dirty="0"/>
              <a:t>) </a:t>
            </a:r>
            <a:r>
              <a:rPr lang="en-US" sz="2000" dirty="0" err="1"/>
              <a:t>existentes</a:t>
            </a:r>
            <a:r>
              <a:rPr lang="en-US" sz="2000" dirty="0"/>
              <a:t> </a:t>
            </a:r>
            <a:r>
              <a:rPr lang="en-US" sz="2000" dirty="0" err="1"/>
              <a:t>atualmente</a:t>
            </a:r>
            <a:r>
              <a:rPr lang="en-US" sz="2000" dirty="0"/>
              <a:t>;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Dificuldade</a:t>
            </a:r>
            <a:r>
              <a:rPr lang="en-US" sz="2000" dirty="0"/>
              <a:t> de um </a:t>
            </a:r>
            <a:r>
              <a:rPr lang="en-US" sz="2000" dirty="0" err="1"/>
              <a:t>diagnostico</a:t>
            </a:r>
            <a:r>
              <a:rPr lang="en-US" sz="2000" dirty="0"/>
              <a:t> </a:t>
            </a:r>
            <a:r>
              <a:rPr lang="en-US" sz="2000" dirty="0" err="1"/>
              <a:t>assertivo</a:t>
            </a:r>
            <a:r>
              <a:rPr lang="en-US" sz="2000" dirty="0"/>
              <a:t> </a:t>
            </a:r>
            <a:r>
              <a:rPr lang="en-US" sz="2000" dirty="0" err="1"/>
              <a:t>devido</a:t>
            </a:r>
            <a:r>
              <a:rPr lang="en-US" sz="2000" dirty="0"/>
              <a:t> a </a:t>
            </a:r>
            <a:r>
              <a:rPr lang="en-US" sz="2000" dirty="0" err="1"/>
              <a:t>falta</a:t>
            </a:r>
            <a:r>
              <a:rPr lang="en-US" sz="2000" dirty="0"/>
              <a:t> de </a:t>
            </a:r>
            <a:r>
              <a:rPr lang="en-US" sz="2000" dirty="0" err="1"/>
              <a:t>documentos</a:t>
            </a:r>
            <a:r>
              <a:rPr lang="en-US" sz="2000" dirty="0"/>
              <a:t> (</a:t>
            </a:r>
            <a:r>
              <a:rPr lang="en-US" sz="2000" dirty="0" err="1"/>
              <a:t>exames</a:t>
            </a:r>
            <a:r>
              <a:rPr lang="en-US" sz="2000" dirty="0"/>
              <a:t>) </a:t>
            </a:r>
            <a:r>
              <a:rPr lang="en-US" sz="2000" dirty="0" err="1"/>
              <a:t>existentes</a:t>
            </a:r>
            <a:r>
              <a:rPr lang="en-US" sz="2000" dirty="0"/>
              <a:t>;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Ausência</a:t>
            </a:r>
            <a:r>
              <a:rPr lang="en-US" sz="2000" dirty="0"/>
              <a:t> de </a:t>
            </a:r>
            <a:r>
              <a:rPr lang="en-US" sz="2000" dirty="0" err="1"/>
              <a:t>plataforma</a:t>
            </a:r>
            <a:r>
              <a:rPr lang="en-US" sz="2000" dirty="0"/>
              <a:t> que </a:t>
            </a:r>
            <a:r>
              <a:rPr lang="en-US" sz="2000" dirty="0" err="1"/>
              <a:t>unifica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documentos</a:t>
            </a:r>
            <a:r>
              <a:rPr lang="en-US" sz="2000" dirty="0"/>
              <a:t>/</a:t>
            </a:r>
            <a:r>
              <a:rPr lang="en-US" sz="2000" dirty="0" err="1"/>
              <a:t>exames</a:t>
            </a:r>
            <a:r>
              <a:rPr lang="en-US" sz="2000" dirty="0"/>
              <a:t> dos </a:t>
            </a:r>
            <a:r>
              <a:rPr lang="en-US" sz="2000" dirty="0" err="1"/>
              <a:t>clientes</a:t>
            </a:r>
            <a:r>
              <a:rPr lang="en-US" sz="2000" dirty="0"/>
              <a:t> para </a:t>
            </a:r>
            <a:r>
              <a:rPr lang="en-US" sz="2000" dirty="0" err="1"/>
              <a:t>compartilhamento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consultas</a:t>
            </a:r>
            <a:r>
              <a:rPr lang="en-US" sz="2000" dirty="0"/>
              <a:t>;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ter</a:t>
            </a:r>
            <a:r>
              <a:rPr lang="en-US" sz="2000" dirty="0"/>
              <a:t> </a:t>
            </a:r>
            <a:r>
              <a:rPr lang="en-US" sz="2000" dirty="0" err="1"/>
              <a:t>informações</a:t>
            </a:r>
            <a:r>
              <a:rPr lang="en-US" sz="2000" dirty="0"/>
              <a:t> do hospital que </a:t>
            </a:r>
            <a:r>
              <a:rPr lang="en-US" sz="2000" dirty="0" err="1"/>
              <a:t>mais</a:t>
            </a:r>
            <a:r>
              <a:rPr lang="en-US" sz="2000" dirty="0"/>
              <a:t> se </a:t>
            </a:r>
            <a:r>
              <a:rPr lang="en-US" sz="2000" dirty="0" err="1"/>
              <a:t>adequa</a:t>
            </a:r>
            <a:r>
              <a:rPr lang="en-US" sz="2000" dirty="0"/>
              <a:t> a </a:t>
            </a:r>
            <a:r>
              <a:rPr lang="en-US" sz="2000" dirty="0" err="1"/>
              <a:t>necessidade</a:t>
            </a:r>
            <a:r>
              <a:rPr lang="en-US" sz="2000" dirty="0"/>
              <a:t> no </a:t>
            </a:r>
            <a:r>
              <a:rPr lang="en-US" sz="2000" dirty="0" err="1"/>
              <a:t>momento</a:t>
            </a:r>
            <a:r>
              <a:rPr lang="en-US" sz="2000" dirty="0"/>
              <a:t> antes de se </a:t>
            </a:r>
            <a:r>
              <a:rPr lang="en-US" sz="2000" dirty="0" err="1"/>
              <a:t>deslocar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local.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46DB6F-75BC-41C4-A8A5-2D0FFAFA11F3}"/>
              </a:ext>
            </a:extLst>
          </p:cNvPr>
          <p:cNvSpPr txBox="1"/>
          <p:nvPr/>
        </p:nvSpPr>
        <p:spPr>
          <a:xfrm>
            <a:off x="260252" y="2305615"/>
            <a:ext cx="81100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“A complexidade e os cuidados que devem acompanhar qualquer tentativa de comparação entre a qualidade de distintos serviços de saúde por similares que pareçam, iguais a um primeiro exame". </a:t>
            </a:r>
          </a:p>
          <a:p>
            <a:pPr algn="ctr"/>
            <a:r>
              <a:rPr lang="pt-BR" sz="2800" dirty="0"/>
              <a:t>				</a:t>
            </a:r>
          </a:p>
          <a:p>
            <a:r>
              <a:rPr lang="pt-BR" i="1" dirty="0"/>
              <a:t>AZEVEDO, A. C. de. Indicadores da qualidade e produtividade em serviços de saúde. </a:t>
            </a:r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418194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7667FF3-E045-4486-A9E8-753C9C6DDE72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SOLUÇÃO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D6612A1-6A7C-4CD2-9FBE-A7AEA014AE0F}"/>
              </a:ext>
            </a:extLst>
          </p:cNvPr>
          <p:cNvSpPr txBox="1"/>
          <p:nvPr/>
        </p:nvSpPr>
        <p:spPr>
          <a:xfrm>
            <a:off x="432827" y="2767279"/>
            <a:ext cx="8177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Plataforma digital facilitadora com integração a rede de hospitais e laboratórios da rede credenciada a fim de demonstrar os serviços disponíveis e tempo para atendimento, bem como ser um único repositório de exames tornando-se uma forma ágil e crédula para o momento da consulta.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C8928-B71C-4218-B146-C28B634102FA}"/>
              </a:ext>
            </a:extLst>
          </p:cNvPr>
          <p:cNvSpPr/>
          <p:nvPr/>
        </p:nvSpPr>
        <p:spPr>
          <a:xfrm>
            <a:off x="1864543" y="4904870"/>
            <a:ext cx="5314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hlinkClick r:id="rId3"/>
              </a:rPr>
              <a:t>https://marvelapp.com/dec4db4/screen/65860409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6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pic>
        <p:nvPicPr>
          <p:cNvPr id="3" name="VIDEO-2020-02-02-21-29-46">
            <a:hlinkClick r:id="" action="ppaction://media"/>
            <a:extLst>
              <a:ext uri="{FF2B5EF4-FFF2-40B4-BE49-F238E27FC236}">
                <a16:creationId xmlns:a16="http://schemas.microsoft.com/office/drawing/2014/main" id="{753E6D22-4ED7-487B-8FC9-20F1043C7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16976" y="414996"/>
            <a:ext cx="3411684" cy="6028006"/>
          </a:xfrm>
          <a:prstGeom prst="rect">
            <a:avLst/>
          </a:prstGeom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3E5F5625-4F5F-4799-991E-ED06E64E8CAC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APLICAÇÃO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270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213732-C6C3-47C2-A40A-BBDA69863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7" t="23922" r="64943" b="33032"/>
          <a:stretch/>
        </p:blipFill>
        <p:spPr>
          <a:xfrm>
            <a:off x="198490" y="2281101"/>
            <a:ext cx="1863224" cy="166342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0B279CE-2695-4D34-A61C-F2784893E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86" t="24961" r="9304" b="32902"/>
          <a:stretch/>
        </p:blipFill>
        <p:spPr>
          <a:xfrm>
            <a:off x="2243983" y="2281101"/>
            <a:ext cx="1854465" cy="1663427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1556D73-B1E4-44D6-AFFD-7DFCDBF49C03}"/>
              </a:ext>
            </a:extLst>
          </p:cNvPr>
          <p:cNvGrpSpPr/>
          <p:nvPr/>
        </p:nvGrpSpPr>
        <p:grpSpPr>
          <a:xfrm>
            <a:off x="4262373" y="2281101"/>
            <a:ext cx="2558990" cy="1663427"/>
            <a:chOff x="127380" y="217714"/>
            <a:chExt cx="8539069" cy="5576799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D6E3D0F7-D1DF-4AAC-86A0-7633DBA3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949" t="35972" r="65384" b="21044"/>
            <a:stretch/>
          </p:blipFill>
          <p:spPr>
            <a:xfrm>
              <a:off x="3378581" y="1063487"/>
              <a:ext cx="5287868" cy="4731026"/>
            </a:xfrm>
            <a:prstGeom prst="rect">
              <a:avLst/>
            </a:prstGeom>
          </p:spPr>
        </p:pic>
        <p:sp>
          <p:nvSpPr>
            <p:cNvPr id="23" name="Balão de Pensamento: Nuvem 22">
              <a:extLst>
                <a:ext uri="{FF2B5EF4-FFF2-40B4-BE49-F238E27FC236}">
                  <a16:creationId xmlns:a16="http://schemas.microsoft.com/office/drawing/2014/main" id="{3D81D76D-8CD4-40AC-B51E-ADD36FEA3DCD}"/>
                </a:ext>
              </a:extLst>
            </p:cNvPr>
            <p:cNvSpPr/>
            <p:nvPr/>
          </p:nvSpPr>
          <p:spPr>
            <a:xfrm flipH="1">
              <a:off x="127380" y="217714"/>
              <a:ext cx="3933371" cy="2714172"/>
            </a:xfrm>
            <a:prstGeom prst="cloudCallout">
              <a:avLst>
                <a:gd name="adj1" fmla="val -57430"/>
                <a:gd name="adj2" fmla="val 3832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48192E06-C5A7-4795-A5EB-8B4B4AFC8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167" t="28137" r="8929" b="28879"/>
            <a:stretch/>
          </p:blipFill>
          <p:spPr>
            <a:xfrm>
              <a:off x="969208" y="564420"/>
              <a:ext cx="2249716" cy="202076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46775204-C2EE-4F11-B0C8-4B6D55AC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61" y="3396197"/>
              <a:ext cx="487358" cy="152691"/>
            </a:xfrm>
            <a:prstGeom prst="rect">
              <a:avLst/>
            </a:prstGeom>
          </p:spPr>
        </p:pic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BAC5FF1-3EC0-424F-AFBC-B2E81C72F962}"/>
                </a:ext>
              </a:extLst>
            </p:cNvPr>
            <p:cNvSpPr/>
            <p:nvPr/>
          </p:nvSpPr>
          <p:spPr>
            <a:xfrm>
              <a:off x="5617029" y="4949371"/>
              <a:ext cx="957942" cy="845142"/>
            </a:xfrm>
            <a:prstGeom prst="ellipse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EAFDB843-9C75-418E-8D84-66919D0AF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18" t="35972" r="37077" b="21256"/>
          <a:stretch/>
        </p:blipFill>
        <p:spPr>
          <a:xfrm>
            <a:off x="7079715" y="2384515"/>
            <a:ext cx="1745361" cy="156001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0834142-7ECA-450F-B144-C6996EFA73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643" t="35760" r="8810" b="22035"/>
          <a:stretch/>
        </p:blipFill>
        <p:spPr>
          <a:xfrm>
            <a:off x="170172" y="4196802"/>
            <a:ext cx="1863224" cy="166536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68A7AAD-E8D1-465E-8955-ABBA4A7B5F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10" t="28349" r="36905" b="28667"/>
          <a:stretch/>
        </p:blipFill>
        <p:spPr>
          <a:xfrm>
            <a:off x="2234650" y="4182314"/>
            <a:ext cx="1861901" cy="1679848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81F9A19-FBD5-48EA-9288-52651E40FD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881" t="28348" r="8809" b="29432"/>
          <a:stretch/>
        </p:blipFill>
        <p:spPr>
          <a:xfrm>
            <a:off x="4257235" y="4196802"/>
            <a:ext cx="1863224" cy="168104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6AA6633-F0B5-4325-96E7-3959EA7FD9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072" t="35549" r="36905" b="21044"/>
          <a:stretch/>
        </p:blipFill>
        <p:spPr>
          <a:xfrm>
            <a:off x="6302728" y="4196802"/>
            <a:ext cx="1861901" cy="168145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C659981-7305-447D-A26D-BD831549010F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STORYTELLING</a:t>
            </a:r>
          </a:p>
        </p:txBody>
      </p:sp>
    </p:spTree>
    <p:extLst>
      <p:ext uri="{BB962C8B-B14F-4D97-AF65-F5344CB8AC3E}">
        <p14:creationId xmlns:p14="http://schemas.microsoft.com/office/powerpoint/2010/main" val="359732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C659981-7305-447D-A26D-BD831549010F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DE NEGÓCIO</a:t>
            </a:r>
          </a:p>
        </p:txBody>
      </p:sp>
      <p:pic>
        <p:nvPicPr>
          <p:cNvPr id="5" name="Gráfico 4" descr="Perfil masculino">
            <a:extLst>
              <a:ext uri="{FF2B5EF4-FFF2-40B4-BE49-F238E27FC236}">
                <a16:creationId xmlns:a16="http://schemas.microsoft.com/office/drawing/2014/main" id="{F2B7DC31-9027-428D-94E4-EBA36242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4038" y="978106"/>
            <a:ext cx="2140172" cy="2140172"/>
          </a:xfrm>
          <a:prstGeom prst="rect">
            <a:avLst/>
          </a:prstGeom>
        </p:spPr>
      </p:pic>
      <p:pic>
        <p:nvPicPr>
          <p:cNvPr id="17" name="Gráfico 16" descr="Carro">
            <a:extLst>
              <a:ext uri="{FF2B5EF4-FFF2-40B4-BE49-F238E27FC236}">
                <a16:creationId xmlns:a16="http://schemas.microsoft.com/office/drawing/2014/main" id="{05F10348-EF0B-49E0-8E6B-6EC6A4B4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7840" y="2870469"/>
            <a:ext cx="1385009" cy="1385009"/>
          </a:xfrm>
          <a:prstGeom prst="rect">
            <a:avLst/>
          </a:prstGeom>
        </p:spPr>
      </p:pic>
      <p:pic>
        <p:nvPicPr>
          <p:cNvPr id="34" name="Gráfico 33" descr="Hospital">
            <a:extLst>
              <a:ext uri="{FF2B5EF4-FFF2-40B4-BE49-F238E27FC236}">
                <a16:creationId xmlns:a16="http://schemas.microsoft.com/office/drawing/2014/main" id="{20C24E51-EDEC-4D7A-80F4-0BE3FF725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1490" y="5172821"/>
            <a:ext cx="1501685" cy="1501685"/>
          </a:xfrm>
          <a:prstGeom prst="rect">
            <a:avLst/>
          </a:prstGeom>
        </p:spPr>
      </p:pic>
      <p:pic>
        <p:nvPicPr>
          <p:cNvPr id="46" name="Gráfico 45" descr="Seta de linha: curva no Sentido horário">
            <a:extLst>
              <a:ext uri="{FF2B5EF4-FFF2-40B4-BE49-F238E27FC236}">
                <a16:creationId xmlns:a16="http://schemas.microsoft.com/office/drawing/2014/main" id="{EDF5F4D7-9075-4336-BFE6-C371AAEDE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641410">
            <a:off x="7872357" y="2158426"/>
            <a:ext cx="1093642" cy="889786"/>
          </a:xfrm>
          <a:prstGeom prst="rect">
            <a:avLst/>
          </a:prstGeom>
        </p:spPr>
      </p:pic>
      <p:pic>
        <p:nvPicPr>
          <p:cNvPr id="52" name="Gráfico 51" descr="Dólar">
            <a:extLst>
              <a:ext uri="{FF2B5EF4-FFF2-40B4-BE49-F238E27FC236}">
                <a16:creationId xmlns:a16="http://schemas.microsoft.com/office/drawing/2014/main" id="{47AB9842-F345-4D5D-A4A6-43DE0BB148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953" y="3707104"/>
            <a:ext cx="420762" cy="420762"/>
          </a:xfrm>
          <a:prstGeom prst="rect">
            <a:avLst/>
          </a:prstGeom>
        </p:spPr>
      </p:pic>
      <p:pic>
        <p:nvPicPr>
          <p:cNvPr id="54" name="Gráfico 53" descr="Dólar">
            <a:extLst>
              <a:ext uri="{FF2B5EF4-FFF2-40B4-BE49-F238E27FC236}">
                <a16:creationId xmlns:a16="http://schemas.microsoft.com/office/drawing/2014/main" id="{60502E02-5CC9-47EE-8BE0-5D03ADF3DD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91118" y="1958941"/>
            <a:ext cx="420762" cy="420762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99AB0E99-8711-41EF-A155-5D1C2D48FB2E}"/>
              </a:ext>
            </a:extLst>
          </p:cNvPr>
          <p:cNvSpPr txBox="1"/>
          <p:nvPr/>
        </p:nvSpPr>
        <p:spPr>
          <a:xfrm>
            <a:off x="5618593" y="3281993"/>
            <a:ext cx="321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20 % valor do deslocamento</a:t>
            </a:r>
          </a:p>
        </p:txBody>
      </p:sp>
      <p:pic>
        <p:nvPicPr>
          <p:cNvPr id="56" name="Gráfico 55" descr="Dólar">
            <a:extLst>
              <a:ext uri="{FF2B5EF4-FFF2-40B4-BE49-F238E27FC236}">
                <a16:creationId xmlns:a16="http://schemas.microsoft.com/office/drawing/2014/main" id="{515CAB1C-94D6-4628-ACCC-7569C412A0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3448" y="4632211"/>
            <a:ext cx="420762" cy="420762"/>
          </a:xfrm>
          <a:prstGeom prst="rect">
            <a:avLst/>
          </a:prstGeom>
        </p:spPr>
      </p:pic>
      <p:sp>
        <p:nvSpPr>
          <p:cNvPr id="57" name="CaixaDeTexto 56">
            <a:extLst>
              <a:ext uri="{FF2B5EF4-FFF2-40B4-BE49-F238E27FC236}">
                <a16:creationId xmlns:a16="http://schemas.microsoft.com/office/drawing/2014/main" id="{CA185E13-A9EF-4BA2-BADB-D78F4A5F1536}"/>
              </a:ext>
            </a:extLst>
          </p:cNvPr>
          <p:cNvSpPr txBox="1"/>
          <p:nvPr/>
        </p:nvSpPr>
        <p:spPr>
          <a:xfrm rot="20089605">
            <a:off x="6684785" y="5120642"/>
            <a:ext cx="249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</a:rPr>
              <a:t>Contrato com hospitais e laboratórios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3C8E9-A286-46F9-831F-6EAC2267D306}"/>
              </a:ext>
            </a:extLst>
          </p:cNvPr>
          <p:cNvCxnSpPr>
            <a:cxnSpLocks/>
          </p:cNvCxnSpPr>
          <p:nvPr/>
        </p:nvCxnSpPr>
        <p:spPr>
          <a:xfrm>
            <a:off x="5691633" y="3658039"/>
            <a:ext cx="291896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CD96D-3AAB-42B8-855E-F7BC4926495F}"/>
              </a:ext>
            </a:extLst>
          </p:cNvPr>
          <p:cNvCxnSpPr>
            <a:cxnSpLocks/>
          </p:cNvCxnSpPr>
          <p:nvPr/>
        </p:nvCxnSpPr>
        <p:spPr>
          <a:xfrm flipV="1">
            <a:off x="6721352" y="4499086"/>
            <a:ext cx="2422648" cy="110777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Gráfico 45" descr="Seta de linha: curva no Sentido horário">
            <a:extLst>
              <a:ext uri="{FF2B5EF4-FFF2-40B4-BE49-F238E27FC236}">
                <a16:creationId xmlns:a16="http://schemas.microsoft.com/office/drawing/2014/main" id="{D526B47E-9A6C-4FF2-ABCA-A336D35A96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2433520" flipH="1">
            <a:off x="4502817" y="2073334"/>
            <a:ext cx="1095569" cy="8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C659981-7305-447D-A26D-BD831549010F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FINANCEIRO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BFA13-D97B-48F4-A0FD-A476676410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"/>
          <a:stretch/>
        </p:blipFill>
        <p:spPr>
          <a:xfrm>
            <a:off x="451262" y="1767861"/>
            <a:ext cx="7877398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7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8C33BC-1A1F-4113-BA53-76338381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199960"/>
            <a:ext cx="1462088" cy="458079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CC659981-7305-447D-A26D-BD831549010F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NOSSO TIME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217D1D1-DDED-40F4-BD72-4B0139CF1FC8}"/>
              </a:ext>
            </a:extLst>
          </p:cNvPr>
          <p:cNvSpPr/>
          <p:nvPr/>
        </p:nvSpPr>
        <p:spPr>
          <a:xfrm>
            <a:off x="1136428" y="2688543"/>
            <a:ext cx="374364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Charles Cavalcante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/>
              <a:t>CEO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Luan Figueiredo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/>
              <a:t>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/>
              <a:t>Rodrigo Rossi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/>
              <a:t>CFO</a:t>
            </a:r>
            <a:endParaRPr lang="pt-BR" sz="2800" dirty="0"/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41578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276</TotalTime>
  <Words>322</Words>
  <Application>Microsoft Office PowerPoint</Application>
  <PresentationFormat>Widescreen</PresentationFormat>
  <Paragraphs>58</Paragraphs>
  <Slides>12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Rossi De Lima Cano</dc:creator>
  <cp:lastModifiedBy>Logon Aluno</cp:lastModifiedBy>
  <cp:revision>25</cp:revision>
  <dcterms:created xsi:type="dcterms:W3CDTF">2020-03-03T17:26:57Z</dcterms:created>
  <dcterms:modified xsi:type="dcterms:W3CDTF">2020-03-07T12:26:03Z</dcterms:modified>
</cp:coreProperties>
</file>